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267" r:id="rId2"/>
    <p:sldId id="2540" r:id="rId3"/>
    <p:sldId id="2590" r:id="rId4"/>
    <p:sldId id="2591" r:id="rId5"/>
    <p:sldId id="2542" r:id="rId6"/>
    <p:sldId id="2543" r:id="rId7"/>
    <p:sldId id="2544" r:id="rId8"/>
    <p:sldId id="2545" r:id="rId9"/>
    <p:sldId id="2546" r:id="rId10"/>
    <p:sldId id="2565" r:id="rId11"/>
    <p:sldId id="2566" r:id="rId12"/>
    <p:sldId id="2567" r:id="rId13"/>
    <p:sldId id="2547" r:id="rId14"/>
    <p:sldId id="2548" r:id="rId15"/>
    <p:sldId id="2549" r:id="rId16"/>
    <p:sldId id="2550" r:id="rId17"/>
    <p:sldId id="2551" r:id="rId18"/>
    <p:sldId id="2552" r:id="rId19"/>
    <p:sldId id="2570" r:id="rId20"/>
    <p:sldId id="2572" r:id="rId21"/>
    <p:sldId id="2573" r:id="rId22"/>
    <p:sldId id="2553" r:id="rId23"/>
    <p:sldId id="2554" r:id="rId24"/>
    <p:sldId id="2555" r:id="rId25"/>
    <p:sldId id="2575" r:id="rId26"/>
    <p:sldId id="2556" r:id="rId27"/>
    <p:sldId id="2557" r:id="rId28"/>
    <p:sldId id="2558" r:id="rId29"/>
    <p:sldId id="2576" r:id="rId30"/>
    <p:sldId id="2577" r:id="rId31"/>
    <p:sldId id="2578" r:id="rId32"/>
    <p:sldId id="2580" r:id="rId33"/>
    <p:sldId id="2581" r:id="rId34"/>
    <p:sldId id="2559" r:id="rId35"/>
    <p:sldId id="2560" r:id="rId36"/>
    <p:sldId id="2561" r:id="rId37"/>
    <p:sldId id="2562" r:id="rId38"/>
    <p:sldId id="2563" r:id="rId39"/>
    <p:sldId id="2564" r:id="rId40"/>
    <p:sldId id="2582" r:id="rId41"/>
    <p:sldId id="2583" r:id="rId42"/>
    <p:sldId id="2584" r:id="rId43"/>
    <p:sldId id="2585" r:id="rId4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7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模型解读；</a:t>
            </a:r>
            <a:r>
              <a:rPr lang="en-US" altLang="zh-CN"/>
              <a:t>@</a:t>
            </a:r>
            <a:r>
              <a:rPr lang="zh-CN" altLang="en-US"/>
              <a:t>专题集训；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考点突破；</a:t>
            </a:r>
            <a:r>
              <a:rPr lang="en-US" altLang="zh-CN"/>
              <a:t>@</a:t>
            </a:r>
            <a:r>
              <a:rPr lang="zh-CN" altLang="en-US"/>
              <a:t>知识网络；</a:t>
            </a:r>
            <a:r>
              <a:rPr lang="en-US" altLang="zh-CN"/>
              <a:t>@</a:t>
            </a:r>
            <a:r>
              <a:rPr lang="zh-CN" altLang="en-US"/>
              <a:t>考点突破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网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知识网络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考点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考点突破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解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模型解读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专题集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专题集训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/>
          <p:cNvSpPr txBox="1"/>
          <p:nvPr>
            <p:custDataLst>
              <p:tags r:id="rId1"/>
            </p:custDataLst>
          </p:nvPr>
        </p:nvSpPr>
        <p:spPr>
          <a:xfrm>
            <a:off x="0" y="1628875"/>
            <a:ext cx="12192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《数据的整理与初步处理》章末考点</a:t>
            </a:r>
            <a:endParaRPr kumimoji="0" lang="en-US" altLang="zh-CN" sz="540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复习与小结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3" name="yt_shape_13233"/>
          <p:cNvSpPr txBox="1"/>
          <p:nvPr/>
        </p:nvSpPr>
        <p:spPr>
          <a:xfrm>
            <a:off x="540119" y="140496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材料二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该品牌某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年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0_9a5f4"/>
              </a:rPr>
              <a:t>月各级别新能源乘用车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的平均销售单价统计表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graphicFrame>
        <p:nvGraphicFramePr>
          <p:cNvPr id="13234" name="yt_table_13234" title="H_187.2"/>
          <p:cNvGraphicFramePr>
            <a:graphicFrameLocks noGrp="1"/>
          </p:cNvGraphicFramePr>
          <p:nvPr/>
        </p:nvGraphicFramePr>
        <p:xfrm>
          <a:off x="540000" y="2716116"/>
          <a:ext cx="11111996" cy="23774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68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5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5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14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58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58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493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乘用车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级别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微型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小型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紧凑型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中型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大型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超大型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平均单价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万元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6" name="yt_shape_13236"/>
          <p:cNvSpPr txBox="1"/>
          <p:nvPr/>
        </p:nvSpPr>
        <p:spPr>
          <a:xfrm>
            <a:off x="540119" y="143427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该品牌某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年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2_aa473"/>
              </a:rPr>
              <a:t>月所有销售的新能源乘用车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的平均单价是多少万元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37" name="yt_shape_13237"/>
              <p:cNvSpPr txBox="1"/>
              <p:nvPr/>
            </p:nvSpPr>
            <p:spPr>
              <a:xfrm>
                <a:off x="540119" y="2593054"/>
                <a:ext cx="11492915" cy="247067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：（</a:t>
                </a:r>
                <a:r>
                  <a:rPr lang="en-US" altLang="zh-CN" sz="3600" b="1" i="0" u="none" spc="-1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3600" b="1" i="1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 spc="-10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𝟐𝟒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𝟐𝟎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𝟐𝟎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𝟑𝟎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𝟓𝟖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𝟐𝟒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𝟐𝟎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0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1500" b="1" i="1" spc="-10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0" u="none" spc="-10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         </a:t>
                </a:r>
                <a:r>
                  <a:rPr lang="en-US" altLang="zh-CN" sz="4000" b="1" i="0" u="none" spc="-10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 spc="-1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17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万元</a:t>
                </a:r>
                <a:r>
                  <a:rPr lang="zh-CN" altLang="zh-CN" sz="3600" b="1" i="0" u="none" spc="-10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3600" b="1" i="0" u="none" spc="-100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答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该品牌某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4S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2024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年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  <a:sym typeface="_⨹_12_85b06"/>
                  </a:rPr>
                  <a:t>月所有销售的新能源乘用车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的平均单价是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17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万元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13237" name="yt_shape_132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593054"/>
                <a:ext cx="11492915" cy="2470676"/>
              </a:xfrm>
              <a:prstGeom prst="rect">
                <a:avLst/>
              </a:prstGeom>
              <a:blipFill rotWithShape="1">
                <a:blip r:embed="rId2"/>
                <a:stretch>
                  <a:fillRect l="-3" t="-14" r="4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37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9" name="yt_shape_13239"/>
          <p:cNvSpPr txBox="1"/>
          <p:nvPr/>
        </p:nvSpPr>
        <p:spPr>
          <a:xfrm>
            <a:off x="540119" y="1284614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0_38107"/>
              </a:rPr>
              <a:t>该品牌汽车想通过调整投产计划以满足市场需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2_97c92"/>
              </a:rPr>
              <a:t>请你运用所学的统计学知识向该品牌车企提出后续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投产规划的合理建议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13240" name="yt_shape_13240"/>
          <p:cNvSpPr txBox="1"/>
          <p:nvPr/>
        </p:nvSpPr>
        <p:spPr>
          <a:xfrm>
            <a:off x="540120" y="299739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从材料一可知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在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年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月销售数据中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1_a6d35"/>
              </a:rPr>
              <a:t>销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售量最大的车型为紧凑型车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在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年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月和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年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1_645fe"/>
              </a:rPr>
              <a:t>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的销售数据中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增长率最高的是紧凑型车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5_28ac7"/>
              </a:rPr>
              <a:t>所以建议多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生产紧凑型车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40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1" name="yt_shape_13241"/>
          <p:cNvSpPr txBox="1"/>
          <p:nvPr/>
        </p:nvSpPr>
        <p:spPr>
          <a:xfrm>
            <a:off x="540119" y="1113287"/>
            <a:ext cx="11492915" cy="53399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众数与中位数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河南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6_61722"/>
              </a:rPr>
              <a:t>为督察学校落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实学生每天在校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阳光锻炼一小时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要求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3f1be"/>
              </a:rPr>
              <a:t>督察组调查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了某校一个班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名学生每周体育课以外的锻炼时间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dbea3"/>
              </a:rPr>
              <a:t>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成如图所示的统计图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4_5ddc4"/>
              </a:rPr>
              <a:t>则所调查学生锻炼时间的众数和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endParaRPr lang="en-US" altLang="zh-CN" sz="1600" b="0" i="0" u="none">
              <a:solidFill>
                <a:srgbClr val="1EE3CF"/>
              </a:solidFill>
              <a:effectLst/>
              <a:latin typeface="Times New Roman" panose="02020603050405020304" pitchFamily="36"/>
              <a:ea typeface="宋体" panose="02010600030101010101" pitchFamily="2" charset="-122"/>
            </a:endParaRPr>
          </a:p>
        </p:txBody>
      </p:sp>
      <p:pic>
        <p:nvPicPr>
          <p:cNvPr id="3" name="yt_shape_17313732587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624" y="3536095"/>
            <a:ext cx="2867217" cy="24327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79860" y="3442548"/>
            <a:ext cx="510286" cy="116407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yt_shape_13241"/>
          <p:cNvSpPr txBox="1"/>
          <p:nvPr/>
        </p:nvSpPr>
        <p:spPr>
          <a:xfrm>
            <a:off x="551615" y="3264945"/>
            <a:ext cx="11492915" cy="10112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2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中位数分别为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030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Times New Roman" panose="02020603050405020304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                  </a:t>
            </a:r>
            <a:r>
              <a:rPr lang="en-US" altLang="zh-CN" sz="1600" b="0" i="0" u="none">
                <a:solidFill>
                  <a:srgbClr val="1EE3CF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</a:p>
        </p:txBody>
      </p:sp>
      <p:graphicFrame>
        <p:nvGraphicFramePr>
          <p:cNvPr id="6" name="yt_table_13242" title="H_86.4"/>
          <p:cNvGraphicFramePr>
            <a:graphicFrameLocks noGrp="1"/>
          </p:cNvGraphicFramePr>
          <p:nvPr/>
        </p:nvGraphicFramePr>
        <p:xfrm>
          <a:off x="540085" y="4203850"/>
          <a:ext cx="6996015" cy="1097280"/>
        </p:xfrm>
        <a:graphic>
          <a:graphicData uri="http://schemas.openxmlformats.org/drawingml/2006/table">
            <a:tbl>
              <a:tblPr/>
              <a:tblGrid>
                <a:gridCol w="4103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2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7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7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4" name="yt_shape_13244"/>
          <p:cNvSpPr txBox="1"/>
          <p:nvPr/>
        </p:nvSpPr>
        <p:spPr>
          <a:xfrm>
            <a:off x="540120" y="976096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为了解某小区居民的用水情况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8_15eb7"/>
              </a:rPr>
              <a:t>随机抽查了若干户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家庭的某月用水量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统计结果如下表所示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graphicFrame>
        <p:nvGraphicFramePr>
          <p:cNvPr id="13245" name="yt_table_13245" title="H_100.8"/>
          <p:cNvGraphicFramePr>
            <a:graphicFrameLocks noGrp="1"/>
          </p:cNvGraphicFramePr>
          <p:nvPr/>
        </p:nvGraphicFramePr>
        <p:xfrm>
          <a:off x="540000" y="2287244"/>
          <a:ext cx="11111999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74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2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2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2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77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月用水量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吨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户数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247" name="yt_shape_13247"/>
          <p:cNvSpPr txBox="1"/>
          <p:nvPr/>
        </p:nvSpPr>
        <p:spPr>
          <a:xfrm>
            <a:off x="540119" y="383712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关于这若干户家庭的该月用水量的数据统计分析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869f7"/>
              </a:rPr>
              <a:t>下列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说法正确的是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3248" name="yt_table_13248" title="H_86.4"/>
          <p:cNvGraphicFramePr>
            <a:graphicFrameLocks noGrp="1"/>
          </p:cNvGraphicFramePr>
          <p:nvPr/>
        </p:nvGraphicFramePr>
        <p:xfrm>
          <a:off x="540085" y="4995905"/>
          <a:ext cx="7628256" cy="1097280"/>
        </p:xfrm>
        <a:graphic>
          <a:graphicData uri="http://schemas.openxmlformats.org/drawingml/2006/table">
            <a:tbl>
              <a:tblPr/>
              <a:tblGrid>
                <a:gridCol w="4292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5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众数是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平均数是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中位数是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方差是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4120408" y="433895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0" name="yt_shape_13250"/>
          <p:cNvSpPr txBox="1"/>
          <p:nvPr/>
        </p:nvSpPr>
        <p:spPr>
          <a:xfrm>
            <a:off x="540119" y="134085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某班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40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8_47867"/>
              </a:rPr>
              <a:t>名同学一周参加劳动实践时间统计如表所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示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graphicFrame>
        <p:nvGraphicFramePr>
          <p:cNvPr id="13251" name="yt_table_13251" title="H_100.8"/>
          <p:cNvGraphicFramePr>
            <a:graphicFrameLocks noGrp="1"/>
          </p:cNvGraphicFramePr>
          <p:nvPr/>
        </p:nvGraphicFramePr>
        <p:xfrm>
          <a:off x="540000" y="2001724"/>
          <a:ext cx="11111998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267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2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0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0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602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时间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h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人数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253" name="yt_shape_13253"/>
          <p:cNvSpPr txBox="1"/>
          <p:nvPr/>
        </p:nvSpPr>
        <p:spPr>
          <a:xfrm>
            <a:off x="540119" y="355160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那么该班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名同学一周参加劳动实践时间的众数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98f64"/>
              </a:rPr>
              <a:t>中位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数分别是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3254" name="yt_table_13254" title="H_86.4"/>
          <p:cNvGraphicFramePr>
            <a:graphicFrameLocks noGrp="1"/>
          </p:cNvGraphicFramePr>
          <p:nvPr/>
        </p:nvGraphicFramePr>
        <p:xfrm>
          <a:off x="540085" y="4710385"/>
          <a:ext cx="7180898" cy="1097280"/>
        </p:xfrm>
        <a:graphic>
          <a:graphicData uri="http://schemas.openxmlformats.org/drawingml/2006/table">
            <a:tbl>
              <a:tblPr/>
              <a:tblGrid>
                <a:gridCol w="3832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8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7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7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3202833" y="405343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6" name="yt_shape_13256"/>
          <p:cNvSpPr txBox="1"/>
          <p:nvPr/>
        </p:nvSpPr>
        <p:spPr>
          <a:xfrm>
            <a:off x="540119" y="1055762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某中学开展了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书香校园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活动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7_f70dc,isEnd"/>
              </a:rPr>
              <a:t>班长小丽统计了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本学期全班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名同学课外图书的阅读量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本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2_78424,isEnd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绘制了统计图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8_9e0dd,isEnd"/>
              </a:rPr>
              <a:t>名学生的图书阅读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量中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中位数是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grpSp>
        <p:nvGrpSpPr>
          <p:cNvPr id="13257" name="yt_shape_13257" title="H_262.45654"/>
          <p:cNvGrpSpPr/>
          <p:nvPr/>
        </p:nvGrpSpPr>
        <p:grpSpPr>
          <a:xfrm>
            <a:off x="6945403" y="2738004"/>
            <a:ext cx="3358710" cy="3333198"/>
            <a:chOff x="0" y="0"/>
            <a:chExt cx="3358710" cy="3333198"/>
          </a:xfrm>
        </p:grpSpPr>
        <p:pic>
          <p:nvPicPr>
            <p:cNvPr id="2" name="yt_image_1325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58710" cy="274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259" name="yt_shape_13259" descr="{&quot;rangeId&quot;:0,&quot;IgnoreLineSpacing&quot;:1}"/>
            <p:cNvSpPr txBox="1"/>
            <p:nvPr/>
          </p:nvSpPr>
          <p:spPr>
            <a:xfrm>
              <a:off x="655402" y="27792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120408" y="2654876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23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1" name="yt_shape_13261"/>
          <p:cNvSpPr txBox="1"/>
          <p:nvPr/>
        </p:nvSpPr>
        <p:spPr>
          <a:xfrm>
            <a:off x="540119" y="241800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已知一组从小到大排列的数据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y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27dd0,isEnd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的平均数与中位数都是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8_27e3b,isEnd"/>
              </a:rPr>
              <a:t>则这组数据的众数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67683" y="3468477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2" name="yt_shape_13262"/>
          <p:cNvSpPr txBox="1"/>
          <p:nvPr/>
        </p:nvSpPr>
        <p:spPr>
          <a:xfrm>
            <a:off x="540119" y="1310007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近日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某学校举办了一场摄影艺术云讲座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e19dd"/>
              </a:rPr>
              <a:t>讲座结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束后进行了满分为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分的摄影知识测评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ae5b7"/>
              </a:rPr>
              <a:t>为了解测评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学校在八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九年级分别随机抽取了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112ae"/>
              </a:rPr>
              <a:t>名学生的成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进行整理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成绩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用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表示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45100"/>
              </a:rPr>
              <a:t>共分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为四个等级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d1a5c"/>
              </a:rPr>
              <a:t> 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下面给出了部分信息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  <a:p>
            <a:pPr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抽取的八年级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名学生的成绩为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hangingPunct="0"/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65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79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84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87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87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88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92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95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96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36"/>
                <a:ea typeface="宋体" panose="02010600030101010101" pitchFamily="2" charset="-122"/>
              </a:rPr>
              <a:t>97</a:t>
            </a:r>
            <a:r>
              <a:rPr lang="zh-CN" altLang="zh-CN" sz="3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3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eaLnBrk="1" latinLnBrk="0" hangingPunct="0">
              <a:lnSpc>
                <a:spcPct val="100000"/>
              </a:lnSpc>
            </a:pPr>
            <a:endParaRPr lang="zh-CN" altLang="zh-CN" sz="36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4" name="yt_shape_13264"/>
          <p:cNvSpPr txBox="1"/>
          <p:nvPr/>
        </p:nvSpPr>
        <p:spPr>
          <a:xfrm>
            <a:off x="540119" y="1074157"/>
            <a:ext cx="11492915" cy="12027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4_372a5"/>
              </a:rPr>
              <a:t>抽取的九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年级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名学生的成绩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等级包含的所有数据为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72741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zh-CN" altLang="zh-CN" sz="3600" b="1" i="0" u="none">
              <a:solidFill>
                <a:srgbClr val="000000"/>
              </a:solidFill>
              <a:effectLst/>
              <a:latin typeface="Times New Roman" panose="02020603050405020304" pitchFamily="36"/>
              <a:ea typeface="楷体" panose="02010609060101010101" pitchFamily="36" charset="-122"/>
            </a:endParaRPr>
          </a:p>
        </p:txBody>
      </p:sp>
      <p:sp>
        <p:nvSpPr>
          <p:cNvPr id="13265" name="yt_shape_13265"/>
          <p:cNvSpPr txBox="1"/>
          <p:nvPr/>
        </p:nvSpPr>
        <p:spPr>
          <a:xfrm>
            <a:off x="474310" y="2204915"/>
            <a:ext cx="64857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抽取的学生摄影知识成绩统计表</a:t>
            </a:r>
          </a:p>
        </p:txBody>
      </p:sp>
      <p:graphicFrame>
        <p:nvGraphicFramePr>
          <p:cNvPr id="13266" name="yt_table_13266" title="H_151.2"/>
          <p:cNvGraphicFramePr>
            <a:graphicFrameLocks noGrp="1"/>
          </p:cNvGraphicFramePr>
          <p:nvPr/>
        </p:nvGraphicFramePr>
        <p:xfrm>
          <a:off x="540001" y="2729991"/>
          <a:ext cx="6485749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95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84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54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八年级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九年级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95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268" name="yt_shape_13268"/>
          <p:cNvSpPr txBox="1"/>
          <p:nvPr/>
        </p:nvSpPr>
        <p:spPr>
          <a:xfrm>
            <a:off x="540000" y="4919807"/>
            <a:ext cx="64857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根据以上信息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解答下列问题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pic>
        <p:nvPicPr>
          <p:cNvPr id="7" name="yt_image_13271" descr="{&quot;rangeId&quot;:0,&quot;⚘_3&quot;:1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32190" y="2875484"/>
            <a:ext cx="2300287" cy="230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7552416" y="1844890"/>
            <a:ext cx="4159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3000" b="1">
                <a:solidFill>
                  <a:srgbClr val="000000"/>
                </a:solidFill>
                <a:latin typeface="Times New Roman" panose="02020603050405020304" pitchFamily="36"/>
                <a:ea typeface="楷体" panose="02010609060101010101" pitchFamily="36" charset="-122"/>
              </a:rPr>
              <a:t>抽取的九年级学生摄影</a:t>
            </a:r>
            <a:endParaRPr lang="en-US" altLang="zh-CN" sz="3000" b="1">
              <a:solidFill>
                <a:srgbClr val="000000"/>
              </a:solidFill>
              <a:latin typeface="Times New Roman" panose="02020603050405020304" pitchFamily="36"/>
              <a:ea typeface="楷体" panose="02010609060101010101" pitchFamily="36" charset="-122"/>
            </a:endParaRPr>
          </a:p>
          <a:p>
            <a:pPr algn="ctr"/>
            <a:r>
              <a:rPr lang="zh-CN" altLang="zh-CN" sz="3000" b="1">
                <a:solidFill>
                  <a:srgbClr val="000000"/>
                </a:solidFill>
                <a:latin typeface="Times New Roman" panose="02020603050405020304" pitchFamily="36"/>
                <a:ea typeface="楷体" panose="02010609060101010101" pitchFamily="36" charset="-122"/>
              </a:rPr>
              <a:t>知识成绩扇形统计图</a:t>
            </a:r>
            <a:endParaRPr lang="zh-CN" altLang="en-US" sz="3000"/>
          </a:p>
        </p:txBody>
      </p:sp>
      <p:sp>
        <p:nvSpPr>
          <p:cNvPr id="11" name="yt_shape_13269"/>
          <p:cNvSpPr txBox="1"/>
          <p:nvPr/>
        </p:nvSpPr>
        <p:spPr>
          <a:xfrm>
            <a:off x="540000" y="5440723"/>
            <a:ext cx="1106392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填空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；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340952" y="5393917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20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7151" y="5393917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87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573351" y="5393917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88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3" grpId="0" build="allAtOnce"/>
      <p:bldP spid="1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" name="yt_shape_13210"/>
          <p:cNvSpPr txBox="1"/>
          <p:nvPr/>
        </p:nvSpPr>
        <p:spPr>
          <a:xfrm>
            <a:off x="5807948" y="540000"/>
            <a:ext cx="65" cy="33855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 sz="2200"/>
          </a:p>
        </p:txBody>
      </p:sp>
      <p:sp>
        <p:nvSpPr>
          <p:cNvPr id="20" name="yt_shape_13210"/>
          <p:cNvSpPr txBox="1"/>
          <p:nvPr/>
        </p:nvSpPr>
        <p:spPr>
          <a:xfrm>
            <a:off x="5807948" y="540000"/>
            <a:ext cx="65" cy="33855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 sz="2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yt_shape_13215"/>
              <p:cNvSpPr txBox="1"/>
              <p:nvPr/>
            </p:nvSpPr>
            <p:spPr>
              <a:xfrm>
                <a:off x="5945094" y="2192854"/>
                <a:ext cx="4499630" cy="98454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22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(</a:t>
                </a:r>
                <a:r>
                  <a:rPr lang="en-US" altLang="zh-CN" sz="22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22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22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2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2200" b="1" i="0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2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＋…</a:t>
                </a:r>
                <a:r>
                  <a:rPr lang="zh-CN" altLang="zh-CN" sz="22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2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2200" b="1" i="1" u="none" spc="375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22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)</a:t>
                </a:r>
                <a:r>
                  <a:rPr lang="en-US" altLang="zh-CN" sz="22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2200" b="1" i="1" u="none" spc="375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22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2200" b="1" i="1" u="none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</a:p>
            </p:txBody>
          </p:sp>
        </mc:Choice>
        <mc:Fallback xmlns="">
          <p:sp>
            <p:nvSpPr>
              <p:cNvPr id="21" name="yt_shape_132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5094" y="2192854"/>
                <a:ext cx="4499630" cy="984541"/>
              </a:xfrm>
              <a:prstGeom prst="rect">
                <a:avLst/>
              </a:prstGeom>
              <a:blipFill>
                <a:blip r:embed="rId2"/>
                <a:stretch>
                  <a:fillRect t="-4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yt_shape_13217"/>
              <p:cNvSpPr txBox="1"/>
              <p:nvPr/>
            </p:nvSpPr>
            <p:spPr>
              <a:xfrm>
                <a:off x="6288429" y="3386070"/>
                <a:ext cx="3867725" cy="82522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hangingPunct="0"/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22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22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2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  <m:t>…</m:t>
                        </m:r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2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  <m:t>𝒌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22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  <m:t>𝒌</m:t>
                            </m:r>
                          </m:sub>
                        </m:sSub>
                      </m:num>
                      <m:den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2" name="yt_shape_132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429" y="3386070"/>
                <a:ext cx="3867725" cy="825226"/>
              </a:xfrm>
              <a:prstGeom prst="rect">
                <a:avLst/>
              </a:prstGeom>
              <a:blipFill>
                <a:blip r:embed="rId3"/>
                <a:stretch>
                  <a:fillRect l="-158" t="-3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组合 1">
            <a:extLst>
              <a:ext uri="{FF2B5EF4-FFF2-40B4-BE49-F238E27FC236}">
                <a16:creationId xmlns:a16="http://schemas.microsoft.com/office/drawing/2014/main" id="{A18636AC-5E4C-FA53-ECC6-ECBBEF1CC075}"/>
              </a:ext>
            </a:extLst>
          </p:cNvPr>
          <p:cNvGrpSpPr/>
          <p:nvPr/>
        </p:nvGrpSpPr>
        <p:grpSpPr>
          <a:xfrm>
            <a:off x="623620" y="1410825"/>
            <a:ext cx="11424370" cy="4178325"/>
            <a:chOff x="623620" y="1410825"/>
            <a:chExt cx="11424370" cy="4178325"/>
          </a:xfrm>
        </p:grpSpPr>
        <p:sp>
          <p:nvSpPr>
            <p:cNvPr id="9" name="矩形 8"/>
            <p:cNvSpPr/>
            <p:nvPr/>
          </p:nvSpPr>
          <p:spPr>
            <a:xfrm>
              <a:off x="623620" y="1603693"/>
              <a:ext cx="263251" cy="347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2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数据的整理与初步处理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318874" y="3508519"/>
              <a:ext cx="103586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2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平均数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2705417" y="1738261"/>
              <a:ext cx="211788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平均数的意义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2705417" y="3448262"/>
              <a:ext cx="160332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加权平均数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2705417" y="5158263"/>
              <a:ext cx="2454518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用计算器求平均数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4711470" y="1410825"/>
              <a:ext cx="7134666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对于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个数据：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₁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₂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xn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我们把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叫做这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个数的平均数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4913324" y="2916050"/>
              <a:ext cx="7134666" cy="16158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对于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个数据：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₁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出现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次，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₂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出现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₂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次，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…,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出现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次，</a:t>
              </a:r>
              <a:endPara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我们把 </a:t>
              </a:r>
              <a:r>
                <a:rPr lang="zh-CN" altLang="en-US" sz="2200" b="1" u="sng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                          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其中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₂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+…+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叫做加权平均数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623620" y="1603693"/>
              <a:ext cx="440570" cy="34778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371462" y="3461034"/>
              <a:ext cx="926352" cy="4699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2639759" y="5083080"/>
              <a:ext cx="2520175" cy="4699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639760" y="3389482"/>
              <a:ext cx="1668981" cy="4699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2639760" y="1695884"/>
              <a:ext cx="1885081" cy="4699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4780669" y="1482830"/>
              <a:ext cx="6931722" cy="13886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780668" y="3004431"/>
              <a:ext cx="6859718" cy="13886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左中括号 22"/>
            <p:cNvSpPr/>
            <p:nvPr/>
          </p:nvSpPr>
          <p:spPr>
            <a:xfrm>
              <a:off x="2552700" y="1889678"/>
              <a:ext cx="87060" cy="3444557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3" name="直接箭头连接符 32"/>
            <p:cNvCxnSpPr/>
            <p:nvPr/>
          </p:nvCxnSpPr>
          <p:spPr>
            <a:xfrm>
              <a:off x="2337935" y="3642980"/>
              <a:ext cx="30371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524841" y="1914860"/>
              <a:ext cx="27506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4367880" y="3642980"/>
              <a:ext cx="33283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左中括号 37"/>
            <p:cNvSpPr/>
            <p:nvPr/>
          </p:nvSpPr>
          <p:spPr>
            <a:xfrm>
              <a:off x="1282351" y="2650765"/>
              <a:ext cx="87060" cy="1944362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074700" y="3717020"/>
              <a:ext cx="2066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allAtOnce"/>
      <p:bldP spid="2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5" name="yt_shape_13275"/>
          <p:cNvSpPr txBox="1"/>
          <p:nvPr/>
        </p:nvSpPr>
        <p:spPr>
          <a:xfrm>
            <a:off x="540119" y="1148283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学校八年级有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名学生参加测评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c5025"/>
              </a:rPr>
              <a:t>估计其中测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评成绩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等级的学生人数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3276"/>
              <p:cNvSpPr txBox="1"/>
              <p:nvPr/>
            </p:nvSpPr>
            <p:spPr>
              <a:xfrm>
                <a:off x="540000" y="2459431"/>
                <a:ext cx="6864059" cy="79874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640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4" name="yt_shape_132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459431"/>
                <a:ext cx="6864059" cy="798745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r="-2332" b="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278" name="yt_shape_13278"/>
          <p:cNvGrpSpPr/>
          <p:nvPr/>
        </p:nvGrpSpPr>
        <p:grpSpPr>
          <a:xfrm>
            <a:off x="7968130" y="2263013"/>
            <a:ext cx="2300287" cy="2890285"/>
            <a:chOff x="0" y="0"/>
            <a:chExt cx="2300287" cy="2890285"/>
          </a:xfrm>
        </p:grpSpPr>
        <p:pic>
          <p:nvPicPr>
            <p:cNvPr id="5" name="yt_image_13278" descr="{&quot;rangeId&quot;:0,&quot;⚘_3&quot;:1}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300287" cy="2300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280" name="yt_shape_13280" descr="{&quot;rangeId&quot;:0,&quot;IgnoreLineSpacing&quot;:1}"/>
            <p:cNvSpPr txBox="1"/>
            <p:nvPr/>
          </p:nvSpPr>
          <p:spPr>
            <a:xfrm>
              <a:off x="7396" y="2336287"/>
              <a:ext cx="2289281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7" name="yt_shape_13283"/>
          <p:cNvSpPr txBox="1"/>
          <p:nvPr/>
        </p:nvSpPr>
        <p:spPr>
          <a:xfrm>
            <a:off x="540120" y="328499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估计八年级学生中测评成绩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为</a:t>
            </a:r>
            <a:endParaRPr lang="en-US" altLang="zh-CN" sz="3600" b="1" i="0" u="none" spc="375">
              <a:solidFill>
                <a:srgbClr val="FF0000"/>
              </a:solidFill>
              <a:effectLst/>
              <a:latin typeface="Times New Roman" panose="02020603050405020304" pitchFamily="36"/>
              <a:ea typeface="黑体" panose="02010609060101010101" pitchFamily="49" charset="-122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8_d4fca"/>
              </a:rPr>
              <a:t>等级的学生人数为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640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7" grpId="0" uiExpand="1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2" name="yt_shape_13282"/>
          <p:cNvSpPr txBox="1"/>
          <p:nvPr/>
        </p:nvSpPr>
        <p:spPr>
          <a:xfrm>
            <a:off x="540119" y="1478987"/>
            <a:ext cx="14055400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根据以上数据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你认为在此次测评中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4_0da0a"/>
              </a:rPr>
              <a:t>哪个年级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学生对摄影知识掌握较好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请说明理由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6_d585f"/>
              </a:rPr>
              <a:t>写出一条理由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即可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4" name="yt_shape_13284"/>
          <p:cNvSpPr txBox="1"/>
          <p:nvPr/>
        </p:nvSpPr>
        <p:spPr>
          <a:xfrm>
            <a:off x="540119" y="3246468"/>
            <a:ext cx="11100266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九年级学生对摄影知识掌握较好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23838"/>
              </a:rPr>
              <a:t>.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理由如下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sp>
        <p:nvSpPr>
          <p:cNvPr id="5" name="yt_shape_13289"/>
          <p:cNvSpPr txBox="1"/>
          <p:nvPr/>
        </p:nvSpPr>
        <p:spPr>
          <a:xfrm>
            <a:off x="540119" y="3789025"/>
            <a:ext cx="145372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因为九年级学生成绩的中位数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88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9_02722"/>
              </a:rPr>
              <a:t>比八年级学生成绩的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中位数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87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大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所以九年级学生对摄影知识掌握较好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eca3e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答案不唯一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0" name="yt_shape_13290"/>
          <p:cNvSpPr txBox="1"/>
          <p:nvPr/>
        </p:nvSpPr>
        <p:spPr>
          <a:xfrm>
            <a:off x="540119" y="900025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考点三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平均数、中位数和众数的选用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成都外语校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3_b26a0"/>
              </a:rPr>
              <a:t>一家服装专卖店销售某品牌棒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球服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0_38dfb"/>
              </a:rPr>
              <a:t>店长统计了一周内不同尺码的棒球服销售量如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如果每件棒球服的利润相同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9_c873b"/>
              </a:rPr>
              <a:t>你认为该店主最应关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注的销售数据是下列统计量中的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3292" name="yt_table_13292" title="H_100.8"/>
          <p:cNvGraphicFramePr>
            <a:graphicFrameLocks noGrp="1"/>
          </p:cNvGraphicFramePr>
          <p:nvPr/>
        </p:nvGraphicFramePr>
        <p:xfrm>
          <a:off x="540000" y="3645015"/>
          <a:ext cx="11111998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705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2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14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14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14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尺码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S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M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X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X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L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销量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件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45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294" name="yt_table_13294" title="H_86.4"/>
          <p:cNvGraphicFramePr>
            <a:graphicFrameLocks noGrp="1"/>
          </p:cNvGraphicFramePr>
          <p:nvPr/>
        </p:nvGraphicFramePr>
        <p:xfrm>
          <a:off x="540085" y="4995905"/>
          <a:ext cx="7196455" cy="1097280"/>
        </p:xfrm>
        <a:graphic>
          <a:graphicData uri="http://schemas.openxmlformats.org/drawingml/2006/table">
            <a:tbl>
              <a:tblPr/>
              <a:tblGrid>
                <a:gridCol w="3605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0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以上都不对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7790707" y="3047779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6" name="yt_shape_13296"/>
          <p:cNvSpPr txBox="1"/>
          <p:nvPr/>
        </p:nvSpPr>
        <p:spPr>
          <a:xfrm>
            <a:off x="540120" y="184409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小明同学对数据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3c30d"/>
              </a:rPr>
              <a:t>进行统计分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2_de97e"/>
              </a:rPr>
              <a:t>发现其中一个两位数的个位数字被墨水污染已无法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看清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则下列统计量与被污染数字无关的是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3297" name="yt_table_13297" title="H_86.4"/>
          <p:cNvGraphicFramePr>
            <a:graphicFrameLocks noGrp="1"/>
          </p:cNvGraphicFramePr>
          <p:nvPr/>
        </p:nvGraphicFramePr>
        <p:xfrm>
          <a:off x="540085" y="3556871"/>
          <a:ext cx="7185660" cy="1097280"/>
        </p:xfrm>
        <a:graphic>
          <a:graphicData uri="http://schemas.openxmlformats.org/drawingml/2006/table">
            <a:tbl>
              <a:tblPr/>
              <a:tblGrid>
                <a:gridCol w="3605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0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标准差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方差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0084646" y="289456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9" name="yt_shape_13299"/>
          <p:cNvSpPr txBox="1"/>
          <p:nvPr/>
        </p:nvSpPr>
        <p:spPr>
          <a:xfrm>
            <a:off x="540000" y="1082340"/>
            <a:ext cx="729526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某公司全体职工的月工资如表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graphicFrame>
        <p:nvGraphicFramePr>
          <p:cNvPr id="13300" name="yt_table_13300" title="H_281.65033"/>
          <p:cNvGraphicFramePr>
            <a:graphicFrameLocks noGrp="1"/>
          </p:cNvGraphicFramePr>
          <p:nvPr/>
        </p:nvGraphicFramePr>
        <p:xfrm>
          <a:off x="540000" y="1839490"/>
          <a:ext cx="11111998" cy="34747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643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14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911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月工资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元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000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000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000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6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000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000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人数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总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经理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副总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经理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735">
                <a:tc gridSpan="6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月工资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元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000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人数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2" name="yt_shape_13302"/>
          <p:cNvSpPr txBox="1"/>
          <p:nvPr/>
        </p:nvSpPr>
        <p:spPr>
          <a:xfrm>
            <a:off x="540119" y="184409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该公司月工资数据的众数为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000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中位数为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5b690"/>
              </a:rPr>
              <a:t>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均数为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115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若要应聘该公司普通员工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6_74ffe"/>
              </a:rPr>
              <a:t>最应关注的数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据是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3303" name="yt_table_13303" title="H_86.4"/>
          <p:cNvGraphicFramePr>
            <a:graphicFrameLocks noGrp="1"/>
          </p:cNvGraphicFramePr>
          <p:nvPr/>
        </p:nvGraphicFramePr>
        <p:xfrm>
          <a:off x="540085" y="3556871"/>
          <a:ext cx="9490393" cy="1097280"/>
        </p:xfrm>
        <a:graphic>
          <a:graphicData uri="http://schemas.openxmlformats.org/drawingml/2006/table">
            <a:tbl>
              <a:tblPr/>
              <a:tblGrid>
                <a:gridCol w="5440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49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平均数和众数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平均数和中位数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中位数和众数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2285258" y="289456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5" name="yt_shape_13305"/>
          <p:cNvSpPr txBox="1"/>
          <p:nvPr/>
        </p:nvSpPr>
        <p:spPr>
          <a:xfrm>
            <a:off x="540119" y="1587006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在某校举行的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人人崇尚美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个个奉献爱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94f09,isEnd"/>
              </a:rPr>
              <a:t>的演讲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比赛中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名学生参加决赛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0_8ee12,isEnd"/>
              </a:rPr>
              <a:t>他们决赛的最终成绩各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不相同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其中一位同学想知道自己是否进入前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83e0e,isEnd"/>
              </a:rPr>
              <a:t>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仅要了解自己的成绩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还要了解另外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0efba,isEnd"/>
              </a:rPr>
              <a:t>名学生成绩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填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平均数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中位数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0cbc6,isEnd"/>
              </a:rPr>
              <a:t>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67683" y="3734760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黑体" panose="02010609060101010101" pitchFamily="49" charset="-122"/>
                <a:cs typeface="+mn-cs"/>
              </a:rPr>
              <a:t>中位数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6" name="yt_shape_13306"/>
          <p:cNvSpPr txBox="1"/>
          <p:nvPr/>
        </p:nvSpPr>
        <p:spPr>
          <a:xfrm>
            <a:off x="540119" y="1033008"/>
            <a:ext cx="11492915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重庆一中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为了提高学生课外阅读量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e6ad4"/>
              </a:rPr>
              <a:t>某中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学开展了一系列课外阅读活动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组织七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6_bc290"/>
              </a:rPr>
              <a:t>八两个年级全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体学生进行课外阅读知识竞赛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学校从七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9fb1c"/>
              </a:rPr>
              <a:t>八两个年级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中各随机抽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取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名同学的竞赛成绩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8_a4f25"/>
              </a:rPr>
              <a:t>并对他们的竞赛成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绩进行收集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整理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过程如下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调查数据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用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11e70"/>
              </a:rPr>
              <a:t>x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表示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共分为四个等级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a8751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90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80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60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≤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9993e"/>
              </a:rPr>
              <a:t>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等级为优秀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7" name="yt_shape_13307"/>
          <p:cNvSpPr txBox="1"/>
          <p:nvPr/>
        </p:nvSpPr>
        <p:spPr>
          <a:xfrm>
            <a:off x="540119" y="1803021"/>
            <a:ext cx="11492915" cy="25620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收集数据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七年级抽取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等学生人数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等学生人数的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八年级抽取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等中的学生成绩为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206d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1" name="yt_table_13311" title="H_252"/>
          <p:cNvGraphicFramePr>
            <a:graphicFrameLocks noGrp="1"/>
          </p:cNvGraphicFramePr>
          <p:nvPr/>
        </p:nvGraphicFramePr>
        <p:xfrm>
          <a:off x="540001" y="2184757"/>
          <a:ext cx="6564069" cy="3200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88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8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7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七年级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八年级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优秀率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313" name="yt_shape_13313"/>
          <p:cNvSpPr txBox="1"/>
          <p:nvPr/>
        </p:nvSpPr>
        <p:spPr>
          <a:xfrm>
            <a:off x="7968130" y="1628875"/>
            <a:ext cx="336782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八年级抽取数</a:t>
            </a:r>
            <a:endParaRPr lang="en-US" altLang="zh-CN" sz="3600" b="1" i="0" u="none">
              <a:solidFill>
                <a:srgbClr val="000000"/>
              </a:solidFill>
              <a:effectLst/>
              <a:latin typeface="Times New Roman" panose="02020603050405020304" pitchFamily="36"/>
              <a:ea typeface="楷体" panose="02010609060101010101" pitchFamily="36" charset="-122"/>
            </a:endParaRPr>
          </a:p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据的统计图</a:t>
            </a:r>
          </a:p>
        </p:txBody>
      </p:sp>
      <p:sp>
        <p:nvSpPr>
          <p:cNvPr id="13317" name="yt_shape_13317"/>
          <p:cNvSpPr txBox="1"/>
          <p:nvPr/>
        </p:nvSpPr>
        <p:spPr>
          <a:xfrm>
            <a:off x="540000" y="6259237"/>
            <a:ext cx="46326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</a:p>
        </p:txBody>
      </p:sp>
      <p:sp>
        <p:nvSpPr>
          <p:cNvPr id="5" name="yt_shape_13307"/>
          <p:cNvSpPr txBox="1"/>
          <p:nvPr/>
        </p:nvSpPr>
        <p:spPr>
          <a:xfrm>
            <a:off x="540119" y="1006742"/>
            <a:ext cx="11492915" cy="15121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抽取的七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八年级学生竞赛成绩的平均数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a8dfa"/>
              </a:rPr>
              <a:t>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优秀率如表所示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grpSp>
        <p:nvGrpSpPr>
          <p:cNvPr id="6" name="yt_shape_13314" title="H_245.5815"/>
          <p:cNvGrpSpPr/>
          <p:nvPr/>
        </p:nvGrpSpPr>
        <p:grpSpPr>
          <a:xfrm>
            <a:off x="8387599" y="2836242"/>
            <a:ext cx="2528887" cy="3118885"/>
            <a:chOff x="0" y="0"/>
            <a:chExt cx="2528887" cy="3118885"/>
          </a:xfrm>
        </p:grpSpPr>
        <p:pic>
          <p:nvPicPr>
            <p:cNvPr id="7" name="yt_image_133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28887" cy="2528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yt_shape_13316" descr="{&quot;rangeId&quot;:0,&quot;IgnoreLineSpacing&quot;:1}"/>
            <p:cNvSpPr txBox="1"/>
            <p:nvPr/>
          </p:nvSpPr>
          <p:spPr>
            <a:xfrm>
              <a:off x="125075" y="25648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16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6350887" y="1681971"/>
            <a:ext cx="107433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黑体" panose="02010609060101010101" pitchFamily="49" charset="-122"/>
              </a:rPr>
              <a:t>最中间</a:t>
            </a:r>
            <a:endParaRPr lang="zh-CN" altLang="en-US" sz="2200"/>
          </a:p>
        </p:txBody>
      </p:sp>
      <p:sp>
        <p:nvSpPr>
          <p:cNvPr id="32" name="矩形 31"/>
          <p:cNvSpPr/>
          <p:nvPr/>
        </p:nvSpPr>
        <p:spPr>
          <a:xfrm>
            <a:off x="8739855" y="2843991"/>
            <a:ext cx="77777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黑体" panose="02010609060101010101" pitchFamily="49" charset="-122"/>
              </a:rPr>
              <a:t>最多</a:t>
            </a:r>
            <a:endParaRPr lang="zh-CN" altLang="en-US" sz="220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E73A0AF-5287-69BC-7E7C-151F452CB937}"/>
              </a:ext>
            </a:extLst>
          </p:cNvPr>
          <p:cNvGrpSpPr/>
          <p:nvPr/>
        </p:nvGrpSpPr>
        <p:grpSpPr>
          <a:xfrm>
            <a:off x="551615" y="540000"/>
            <a:ext cx="11310956" cy="4763165"/>
            <a:chOff x="551615" y="540000"/>
            <a:chExt cx="11310956" cy="4763165"/>
          </a:xfrm>
        </p:grpSpPr>
        <p:sp>
          <p:nvSpPr>
            <p:cNvPr id="13210" name="yt_shape_13210"/>
            <p:cNvSpPr txBox="1"/>
            <p:nvPr/>
          </p:nvSpPr>
          <p:spPr>
            <a:xfrm>
              <a:off x="5807948" y="540000"/>
              <a:ext cx="65" cy="33855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endParaRPr sz="2200"/>
            </a:p>
          </p:txBody>
        </p:sp>
        <p:sp>
          <p:nvSpPr>
            <p:cNvPr id="9" name="矩形 8"/>
            <p:cNvSpPr/>
            <p:nvPr/>
          </p:nvSpPr>
          <p:spPr>
            <a:xfrm>
              <a:off x="551615" y="1603693"/>
              <a:ext cx="263251" cy="347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2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数据的整理与初步处理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343670" y="3224214"/>
              <a:ext cx="131959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数据的</a:t>
              </a:r>
              <a:endParaRPr lang="en-US" altLang="zh-CN" sz="2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集中趋势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3158889" y="2422073"/>
              <a:ext cx="211788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中位数</a:t>
              </a:r>
              <a:endParaRPr lang="en-US" altLang="zh-CN" sz="2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和众数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3071790" y="4872278"/>
              <a:ext cx="387317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平均数、中位数和众数的选用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4711470" y="1124840"/>
              <a:ext cx="7134666" cy="16158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中位数：将一组数据按到从小到大</a:t>
              </a:r>
              <a:r>
                <a:rPr lang="en-US" altLang="zh-CN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(</a:t>
              </a:r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或从大到小</a:t>
              </a:r>
              <a:r>
                <a:rPr lang="en-US" altLang="zh-CN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)</a:t>
              </a:r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的顺序排列，处在</a:t>
              </a:r>
              <a:r>
                <a:rPr lang="en-US" altLang="zh-CN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_________</a:t>
              </a:r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的一个数</a:t>
              </a:r>
              <a:r>
                <a:rPr lang="en-US" altLang="zh-CN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(</a:t>
              </a:r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或两个数的算术平均数</a:t>
              </a:r>
              <a:r>
                <a:rPr lang="en-US" altLang="zh-CN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)</a:t>
              </a:r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叫做这组数据的中位数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4727905" y="2760345"/>
              <a:ext cx="7134666" cy="10286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众数：一组数据中，出现次数</a:t>
              </a:r>
              <a:r>
                <a:rPr lang="en-US" altLang="zh-CN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________</a:t>
              </a:r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的那个数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叫做这组数据的众数</a:t>
              </a:r>
            </a:p>
          </p:txBody>
        </p:sp>
        <p:sp>
          <p:nvSpPr>
            <p:cNvPr id="20" name="yt_shape_13210"/>
            <p:cNvSpPr txBox="1"/>
            <p:nvPr/>
          </p:nvSpPr>
          <p:spPr>
            <a:xfrm>
              <a:off x="5807948" y="540000"/>
              <a:ext cx="65" cy="33855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endParaRPr sz="2200"/>
            </a:p>
          </p:txBody>
        </p:sp>
        <p:sp>
          <p:nvSpPr>
            <p:cNvPr id="14" name="矩形 13"/>
            <p:cNvSpPr/>
            <p:nvPr/>
          </p:nvSpPr>
          <p:spPr>
            <a:xfrm>
              <a:off x="551615" y="1603693"/>
              <a:ext cx="440570" cy="34778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371462" y="3175049"/>
              <a:ext cx="1229594" cy="818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3078138" y="4831164"/>
              <a:ext cx="3938833" cy="4699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3093232" y="2379696"/>
              <a:ext cx="1064557" cy="8118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4780669" y="1196845"/>
              <a:ext cx="6931722" cy="13886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780668" y="2718446"/>
              <a:ext cx="6355682" cy="13886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4190264" y="2731242"/>
              <a:ext cx="3025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左中括号 37"/>
            <p:cNvSpPr/>
            <p:nvPr/>
          </p:nvSpPr>
          <p:spPr>
            <a:xfrm>
              <a:off x="1221250" y="2601282"/>
              <a:ext cx="157533" cy="1944362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983645" y="3717020"/>
              <a:ext cx="2066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左中括号 35"/>
            <p:cNvSpPr/>
            <p:nvPr/>
          </p:nvSpPr>
          <p:spPr>
            <a:xfrm>
              <a:off x="4511890" y="1761028"/>
              <a:ext cx="222942" cy="2021778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左中括号 39"/>
            <p:cNvSpPr/>
            <p:nvPr/>
          </p:nvSpPr>
          <p:spPr>
            <a:xfrm>
              <a:off x="2915458" y="2636945"/>
              <a:ext cx="156332" cy="2446352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2625204" y="3501005"/>
              <a:ext cx="3025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61460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yt_shape_13319"/>
          <p:cNvSpPr txBox="1"/>
          <p:nvPr/>
        </p:nvSpPr>
        <p:spPr>
          <a:xfrm>
            <a:off x="540119" y="181961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以上数据中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600" b="1" i="0" u="none" spc="375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cb403,isEnd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补全条形统计图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；</a:t>
            </a:r>
          </a:p>
        </p:txBody>
      </p:sp>
      <p:sp>
        <p:nvSpPr>
          <p:cNvPr id="13320" name="yt_shape_13320"/>
          <p:cNvSpPr txBox="1"/>
          <p:nvPr/>
        </p:nvSpPr>
        <p:spPr>
          <a:xfrm>
            <a:off x="540119" y="2978398"/>
            <a:ext cx="74122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补全条形统计</a:t>
            </a:r>
            <a:endParaRPr lang="en-US" altLang="zh-CN" sz="3600" b="1" i="0" u="none">
              <a:solidFill>
                <a:srgbClr val="FF0000"/>
              </a:solidFill>
              <a:effectLst/>
              <a:latin typeface="Times New Roman" panose="02020603050405020304" pitchFamily="36"/>
              <a:ea typeface="黑体" panose="02010609060101010101" pitchFamily="49" charset="-122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图如图所示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13321" name="yt_shape_13321"/>
          <p:cNvSpPr txBox="1"/>
          <p:nvPr/>
        </p:nvSpPr>
        <p:spPr>
          <a:xfrm>
            <a:off x="6472433" y="2514977"/>
            <a:ext cx="509594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七年级抽取数据的统计图</a:t>
            </a:r>
          </a:p>
        </p:txBody>
      </p:sp>
      <p:pic>
        <p:nvPicPr>
          <p:cNvPr id="13322" name="yt_image_13322" title="H_274.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2405" y="3059765"/>
            <a:ext cx="2648395" cy="288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590433" y="177280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20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06632" y="1772808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85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5691" y="232144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10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yt_shape_13318"/>
          <p:cNvSpPr txBox="1"/>
          <p:nvPr/>
        </p:nvSpPr>
        <p:spPr>
          <a:xfrm>
            <a:off x="540000" y="1137270"/>
            <a:ext cx="64857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根据以上信息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解答下列问题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uiExpand="1" build="allAtOnce"/>
      <p:bldP spid="13321" grpId="0"/>
      <p:bldP spid="2" grpId="0" build="allAtOnce"/>
      <p:bldP spid="3" grpId="0" build="allAtOnce"/>
      <p:bldP spid="4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4" name="yt_shape_13324"/>
          <p:cNvSpPr txBox="1"/>
          <p:nvPr/>
        </p:nvSpPr>
        <p:spPr>
          <a:xfrm>
            <a:off x="540119" y="1561612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你认为该校七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4_68956"/>
              </a:rPr>
              <a:t>八年级中哪个年级学生竞赛成绩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更好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说明理由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一条理由即可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）；</a:t>
            </a:r>
          </a:p>
        </p:txBody>
      </p:sp>
      <p:sp>
        <p:nvSpPr>
          <p:cNvPr id="13325" name="yt_shape_13325"/>
          <p:cNvSpPr txBox="1"/>
          <p:nvPr/>
        </p:nvSpPr>
        <p:spPr>
          <a:xfrm>
            <a:off x="540119" y="2720396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八年级学生知识竞赛成绩更好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理由如下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八年级学生知识竞赛成绩的众数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88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9_b5926"/>
              </a:rPr>
              <a:t>大于七年级学生知识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竞赛成绩的众数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所以八年级学生竞赛成绩更好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答案不唯一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5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6" name="yt_shape_13326"/>
          <p:cNvSpPr txBox="1"/>
          <p:nvPr/>
        </p:nvSpPr>
        <p:spPr>
          <a:xfrm>
            <a:off x="540119" y="1813216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若该校七年级有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八年级有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a5989"/>
              </a:rPr>
              <a:t>估计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两个年级学生的竞赛成绩被评为优秀的总人数是多少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p:sp>
        <p:nvSpPr>
          <p:cNvPr id="13327" name="yt_shape_13327"/>
          <p:cNvSpPr txBox="1"/>
          <p:nvPr/>
        </p:nvSpPr>
        <p:spPr>
          <a:xfrm>
            <a:off x="540000" y="2972000"/>
            <a:ext cx="983282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780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％＋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 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240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％＝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388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人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13328" name="yt_shape_13328"/>
          <p:cNvSpPr txBox="1"/>
          <p:nvPr/>
        </p:nvSpPr>
        <p:spPr>
          <a:xfrm>
            <a:off x="540119" y="357678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22_bc2fc"/>
              </a:rPr>
              <a:t>估计两个年级学生的竞赛成绩被评为优秀的总人数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388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 build="allAtOnce"/>
      <p:bldP spid="13328" grpId="0" build="allAtOnce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9" name="yt_shape_13329"/>
          <p:cNvSpPr txBox="1"/>
          <p:nvPr/>
        </p:nvSpPr>
        <p:spPr>
          <a:xfrm>
            <a:off x="540119" y="1314489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考点四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方差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1_398eb"/>
              </a:rPr>
              <a:t>四名短道速滑选手几次选拔赛成绩的方差如表所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8_d8171"/>
              </a:rPr>
              <a:t>则这四名选手几次选拔赛成绩最稳定的是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3331" name="yt_table_13331" title="H_100.8"/>
          <p:cNvGraphicFramePr>
            <a:graphicFrameLocks noGrp="1"/>
          </p:cNvGraphicFramePr>
          <p:nvPr/>
        </p:nvGraphicFramePr>
        <p:xfrm>
          <a:off x="540000" y="2986598"/>
          <a:ext cx="11111998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88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5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7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57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57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选手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丁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方差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12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17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333" name="yt_table_13333" title="H_43.2"/>
          <p:cNvGraphicFramePr>
            <a:graphicFrameLocks noGrp="1"/>
          </p:cNvGraphicFramePr>
          <p:nvPr/>
        </p:nvGraphicFramePr>
        <p:xfrm>
          <a:off x="540085" y="4536475"/>
          <a:ext cx="9794240" cy="548640"/>
        </p:xfrm>
        <a:graphic>
          <a:graphicData uri="http://schemas.openxmlformats.org/drawingml/2006/table">
            <a:tbl>
              <a:tblPr/>
              <a:tblGrid>
                <a:gridCol w="2687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2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7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5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甲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0488305" y="2338553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5" name="yt_shape_13335"/>
          <p:cNvSpPr txBox="1"/>
          <p:nvPr/>
        </p:nvSpPr>
        <p:spPr>
          <a:xfrm>
            <a:off x="540120" y="239534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一组数据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8_fccd7"/>
              </a:rPr>
              <a:t>这组数据的方差是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3336" name="yt_table_13336" title="H_43.2"/>
          <p:cNvGraphicFramePr>
            <a:graphicFrameLocks noGrp="1"/>
          </p:cNvGraphicFramePr>
          <p:nvPr/>
        </p:nvGraphicFramePr>
        <p:xfrm>
          <a:off x="540085" y="3554132"/>
          <a:ext cx="9102092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20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367684" y="2897182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8" name="yt_shape_13338"/>
          <p:cNvSpPr txBox="1"/>
          <p:nvPr/>
        </p:nvSpPr>
        <p:spPr>
          <a:xfrm>
            <a:off x="540119" y="1185847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某次射击比赛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甲队员的成绩如图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27b6f"/>
              </a:rPr>
              <a:t>根据此统计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下列结论中错误的是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3342" name="yt_table_13342_skip" title="H_172.8"/>
          <p:cNvGraphicFramePr>
            <a:graphicFrameLocks noGrp="1"/>
          </p:cNvGraphicFramePr>
          <p:nvPr/>
        </p:nvGraphicFramePr>
        <p:xfrm>
          <a:off x="540085" y="2418732"/>
          <a:ext cx="5654675" cy="2194560"/>
        </p:xfrm>
        <a:graphic>
          <a:graphicData uri="http://schemas.openxmlformats.org/drawingml/2006/table">
            <a:tbl>
              <a:tblPr/>
              <a:tblGrid>
                <a:gridCol w="5654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最高成绩是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环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700" indent="-64770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平均成绩是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9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环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这组成绩的众数是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9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环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这组成绩的方差是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3339" name="yt_shape_13339_skip" title="H_323.58148"/>
          <p:cNvGrpSpPr/>
          <p:nvPr/>
        </p:nvGrpSpPr>
        <p:grpSpPr>
          <a:xfrm>
            <a:off x="6126927" y="2492935"/>
            <a:ext cx="5094876" cy="3396268"/>
            <a:chOff x="0" y="0"/>
            <a:chExt cx="6164800" cy="4109485"/>
          </a:xfrm>
        </p:grpSpPr>
        <p:pic>
          <p:nvPicPr>
            <p:cNvPr id="2" name="yt_image_1333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164800" cy="3519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41" name="yt_shape_13341" descr="{&quot;rangeId&quot;:0,&quot;IgnoreLineSpacing&quot;:1}"/>
            <p:cNvSpPr txBox="1"/>
            <p:nvPr/>
          </p:nvSpPr>
          <p:spPr>
            <a:xfrm>
              <a:off x="1943032" y="3555487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19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题）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414346" y="1687681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344" name="yt_shape_13344"/>
              <p:cNvSpPr txBox="1"/>
              <p:nvPr/>
            </p:nvSpPr>
            <p:spPr>
              <a:xfrm>
                <a:off x="540119" y="2132910"/>
                <a:ext cx="11492915" cy="192078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hangingPunct="0"/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20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Times New Roman" panose="02020603050405020304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小明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用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s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:r>
                  <a:rPr lang="en-US" altLang="zh-CN" sz="4250" b="0" i="0" u="none">
                    <a:solidFill>
                      <a:srgbClr val="1EE3CF"/>
                    </a:solidFill>
                    <a:effectLst/>
                    <a:latin typeface="Times New Roman" panose="02020603050405020304" pitchFamily="36"/>
                    <a:ea typeface="Times New Roman" panose="02020603050405020304" pitchFamily="36"/>
                    <a:sym typeface="Finished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sz="3600" b="1">
                            <a:latin typeface="Times New Roman" panose="02020603050405020304" pitchFamily="36"/>
                            <a:ea typeface="Times New Roman" panose="02020603050405020304" pitchFamily="36"/>
                            <a:sym typeface="Finished"/>
                          </a:rPr>
                          <m:t>[</m:t>
                        </m:r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）</m:t>
                        </m:r>
                      </m:e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）</m:t>
                        </m:r>
                      </m:e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_⨹_1_5ac27,isEnd"/>
                  </a:rPr>
                  <a:t>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）</m:t>
                        </m:r>
                      </m:e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  <m: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）</m:t>
                        </m:r>
                      </m:e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］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8_d028e,isEnd"/>
                  </a:rPr>
                  <a:t>计算一组数据的方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差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则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3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10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的值是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                  </a:t>
                </a:r>
                <a:r>
                  <a:rPr sz="17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</a:t>
                </a:r>
                <a:r>
                  <a:rPr sz="100" spc="-100">
                    <a:latin typeface="Times New Roman" panose="02020603050405020304" pitchFamily="36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,isEnd"/>
                  </a:rPr>
                  <a:t>.</a:t>
                </a:r>
              </a:p>
            </p:txBody>
          </p:sp>
        </mc:Choice>
        <mc:Fallback xmlns="">
          <p:sp>
            <p:nvSpPr>
              <p:cNvPr id="13344" name="yt_shape_133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132910"/>
                <a:ext cx="11492915" cy="1920782"/>
              </a:xfrm>
              <a:prstGeom prst="rect">
                <a:avLst/>
              </a:prstGeom>
              <a:blipFill rotWithShape="1">
                <a:blip r:embed="rId2"/>
                <a:stretch>
                  <a:fillRect l="-3" t="-5981" r="4" b="-5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/>
          <p:cNvSpPr txBox="1"/>
          <p:nvPr/>
        </p:nvSpPr>
        <p:spPr>
          <a:xfrm>
            <a:off x="7822457" y="3439670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50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6" name="yt_shape_13346"/>
          <p:cNvSpPr txBox="1"/>
          <p:nvPr/>
        </p:nvSpPr>
        <p:spPr>
          <a:xfrm>
            <a:off x="540119" y="2695002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一组数据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的平均数为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14ca7,isEnd"/>
              </a:rPr>
              <a:t>x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这组数据的方差为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67683" y="3196836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42946" y="3196836"/>
            <a:ext cx="13262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6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7" name="yt_shape_13347"/>
          <p:cNvSpPr txBox="1"/>
          <p:nvPr/>
        </p:nvSpPr>
        <p:spPr>
          <a:xfrm>
            <a:off x="540119" y="1814042"/>
            <a:ext cx="11492915" cy="291104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陕西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日是世界环境日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6_a0812"/>
              </a:rPr>
              <a:t>为了提高学生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的环保意识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某校七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八年级举行了环保知识竞赛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5d1db"/>
              </a:rPr>
              <a:t>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体学生参加比赛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为了解学生的答题情况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b1f01"/>
              </a:rPr>
              <a:t>学校从这两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个年级中各随机抽取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名学生的成绩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满分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_96374"/>
              </a:rPr>
              <a:t>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行整理分析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得到如下信息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  <a:p>
            <a:pPr algn="l" eaLnBrk="1" latinLnBrk="0" hangingPunct="0"/>
            <a:endParaRPr lang="zh-CN" altLang="zh-CN" sz="3600" b="1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yt_shape_13210"/>
          <p:cNvSpPr txBox="1"/>
          <p:nvPr/>
        </p:nvSpPr>
        <p:spPr>
          <a:xfrm>
            <a:off x="4505622" y="-4850904"/>
            <a:ext cx="65" cy="33855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 sz="220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BB9BA95A-84E5-5500-720D-8E5D43D42304}"/>
              </a:ext>
            </a:extLst>
          </p:cNvPr>
          <p:cNvGrpSpPr/>
          <p:nvPr/>
        </p:nvGrpSpPr>
        <p:grpSpPr>
          <a:xfrm>
            <a:off x="581269" y="1052835"/>
            <a:ext cx="11424370" cy="4676778"/>
            <a:chOff x="581269" y="1052835"/>
            <a:chExt cx="11424370" cy="4676778"/>
          </a:xfrm>
        </p:grpSpPr>
        <p:sp>
          <p:nvSpPr>
            <p:cNvPr id="9" name="矩形 8"/>
            <p:cNvSpPr/>
            <p:nvPr/>
          </p:nvSpPr>
          <p:spPr>
            <a:xfrm>
              <a:off x="581269" y="2251738"/>
              <a:ext cx="263251" cy="347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2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数据的整理与初步处理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493831" y="3152209"/>
              <a:ext cx="131959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数据的</a:t>
              </a:r>
              <a:endPara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lvl="0"/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离散程度</a:t>
              </a:r>
              <a:endParaRPr lang="zh-CN" altLang="en-US" sz="22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356318" y="2117187"/>
              <a:ext cx="211788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方差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3356318" y="4800273"/>
              <a:ext cx="217078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用计算器求方差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4669119" y="1052835"/>
              <a:ext cx="7134666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意义：方差反映一组数据的波动程度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方差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_______,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数据的波动越大，即数据越不稳定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4870973" y="2558060"/>
              <a:ext cx="7134666" cy="13111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80000"/>
                </a:lnSpc>
              </a:pP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一组数据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₁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₂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的平均数是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x,</a:t>
              </a: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其方差为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²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180000"/>
                </a:lnSpc>
              </a:pPr>
              <a:r>
                <a:rPr lang="zh-CN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则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en-US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²</a:t>
              </a:r>
              <a:r>
                <a:rPr lang="en-US" altLang="zh-CN" sz="22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=____________________________________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81269" y="2251738"/>
              <a:ext cx="440570" cy="34778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377139" y="3103044"/>
              <a:ext cx="1500187" cy="7627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3290660" y="4725090"/>
              <a:ext cx="2520175" cy="4699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3349009" y="2094974"/>
              <a:ext cx="874697" cy="4699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左中括号 22"/>
            <p:cNvSpPr/>
            <p:nvPr/>
          </p:nvSpPr>
          <p:spPr>
            <a:xfrm>
              <a:off x="3101444" y="2353159"/>
              <a:ext cx="174162" cy="2587946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4242209" y="2276920"/>
              <a:ext cx="2273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左中括号 37"/>
            <p:cNvSpPr/>
            <p:nvPr/>
          </p:nvSpPr>
          <p:spPr>
            <a:xfrm>
              <a:off x="1189491" y="2420930"/>
              <a:ext cx="183833" cy="1944362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013299" y="3573010"/>
              <a:ext cx="1878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4655900" y="1052835"/>
              <a:ext cx="6942134" cy="10413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4666081" y="2636945"/>
              <a:ext cx="6931953" cy="12288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左中括号 35"/>
            <p:cNvSpPr/>
            <p:nvPr/>
          </p:nvSpPr>
          <p:spPr>
            <a:xfrm>
              <a:off x="4405982" y="1479303"/>
              <a:ext cx="249918" cy="1769584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874114" y="3429000"/>
              <a:ext cx="2273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矩形 40"/>
          <p:cNvSpPr/>
          <p:nvPr/>
        </p:nvSpPr>
        <p:spPr>
          <a:xfrm>
            <a:off x="10013924" y="1176366"/>
            <a:ext cx="777777" cy="405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</a:rPr>
              <a:t>越大</a:t>
            </a:r>
            <a:endParaRPr lang="zh-CN" altLang="en-US" sz="2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yt_shape_13215"/>
              <p:cNvSpPr txBox="1"/>
              <p:nvPr/>
            </p:nvSpPr>
            <p:spPr>
              <a:xfrm>
                <a:off x="6018329" y="3176000"/>
                <a:ext cx="4499630" cy="813670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hangingPunct="0"/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b="1" i="1" spc="-10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200" b="1" i="1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 spc="-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2200" b="1" i="1" spc="-10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2200" b="1" spc="-10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[</a:t>
                </a:r>
                <a:r>
                  <a:rPr lang="en-US" altLang="zh-CN" sz="2200" b="1" i="0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(</a:t>
                </a:r>
                <a:r>
                  <a:rPr lang="en-US" altLang="zh-CN" sz="2200" b="1" i="1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2200" b="1" i="0" u="none" spc="-100" baseline="-25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en-US" sz="2200" b="1" spc="-10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200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2200" b="1" i="1" spc="-10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2200" b="1" i="1" spc="-10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200" b="1" spc="-1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)</a:t>
                </a:r>
                <a:r>
                  <a:rPr lang="en-US" altLang="zh-CN" sz="2200" b="1" spc="-100" baseline="30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200" b="1" i="0" u="none" spc="-1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200" b="1" spc="-1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(</a:t>
                </a:r>
                <a:r>
                  <a:rPr lang="en-US" altLang="zh-CN" sz="2200" b="1" i="1" spc="-1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2200" b="1" spc="-100" baseline="-25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en-US" sz="2200" b="1" spc="-10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200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2200" b="1" i="1" spc="-10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2200" b="1" i="1" spc="-10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200" b="1" spc="-1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)</a:t>
                </a:r>
                <a:r>
                  <a:rPr lang="en-US" altLang="zh-CN" sz="2200" b="1" spc="-100" baseline="30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200" b="1" spc="-10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＋…</a:t>
                </a:r>
                <a:r>
                  <a:rPr lang="en-US" altLang="zh-CN" sz="2200" b="1" spc="-1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(</a:t>
                </a:r>
                <a:r>
                  <a:rPr lang="en-US" altLang="zh-CN" sz="2200" b="1" i="1" spc="-1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2200" b="1" i="1" spc="-100" baseline="-25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en-US" sz="2200" b="1" spc="-10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200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2200" b="1" i="1" spc="-100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2200" b="1" i="1" spc="-100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200" b="1" spc="-1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)</a:t>
                </a:r>
                <a:r>
                  <a:rPr lang="en-US" altLang="zh-CN" sz="2200" b="1" spc="-100" baseline="3000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2200" b="1" i="0" u="none" spc="-1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endParaRPr lang="en-US" altLang="zh-CN" sz="2200" b="1" i="1" u="none" spc="-100" baseline="-25000">
                  <a:solidFill>
                    <a:srgbClr val="FF0000"/>
                  </a:solidFill>
                  <a:effectLst/>
                  <a:latin typeface="Times New Roman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42" name="yt_shape_132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8329" y="3176000"/>
                <a:ext cx="4499630" cy="813670"/>
              </a:xfrm>
              <a:prstGeom prst="rect">
                <a:avLst/>
              </a:prstGeom>
              <a:blipFill>
                <a:blip r:embed="rId2"/>
                <a:stretch>
                  <a:fillRect t="-45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4842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build="allAtOnce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49" name="yt_table_13349" title="H_151.2"/>
          <p:cNvGraphicFramePr>
            <a:graphicFrameLocks noGrp="1"/>
          </p:cNvGraphicFramePr>
          <p:nvPr/>
        </p:nvGraphicFramePr>
        <p:xfrm>
          <a:off x="540001" y="2309122"/>
          <a:ext cx="6348054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86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7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七年级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m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八年级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n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351" name="yt_shape_13351"/>
          <p:cNvSpPr txBox="1"/>
          <p:nvPr/>
        </p:nvSpPr>
        <p:spPr>
          <a:xfrm>
            <a:off x="6744045" y="1628875"/>
            <a:ext cx="526786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/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学生环保知识竞赛成</a:t>
            </a:r>
            <a:endParaRPr lang="en-US" altLang="zh-CN" sz="3000" b="1" i="0" u="none">
              <a:solidFill>
                <a:srgbClr val="000000"/>
              </a:solidFill>
              <a:effectLst/>
              <a:latin typeface="Times New Roman" panose="02020603050405020304" pitchFamily="36"/>
              <a:ea typeface="楷体" panose="02010609060101010101" pitchFamily="36" charset="-122"/>
            </a:endParaRPr>
          </a:p>
          <a:p>
            <a:pPr algn="ctr" eaLnBrk="1" latinLnBrk="0" hangingPunct="0"/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绩折线统计图</a:t>
            </a:r>
          </a:p>
        </p:txBody>
      </p:sp>
      <p:sp>
        <p:nvSpPr>
          <p:cNvPr id="4" name="yt_shape_13347"/>
          <p:cNvSpPr txBox="1"/>
          <p:nvPr/>
        </p:nvSpPr>
        <p:spPr>
          <a:xfrm>
            <a:off x="540119" y="1124840"/>
            <a:ext cx="11492915" cy="13680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/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八年级各抽取的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名学生成绩的平均数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中位数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483aa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众数如下表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grpSp>
        <p:nvGrpSpPr>
          <p:cNvPr id="5" name="yt_shape_13352" title="H_376.45654"/>
          <p:cNvGrpSpPr/>
          <p:nvPr/>
        </p:nvGrpSpPr>
        <p:grpSpPr>
          <a:xfrm>
            <a:off x="7144010" y="2611684"/>
            <a:ext cx="4496375" cy="3265486"/>
            <a:chOff x="0" y="0"/>
            <a:chExt cx="6583142" cy="4780998"/>
          </a:xfrm>
        </p:grpSpPr>
        <p:pic>
          <p:nvPicPr>
            <p:cNvPr id="6" name="yt_image_1335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583142" cy="419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yt_shape_13354" descr="{&quot;rangeId&quot;:0,&quot;IgnoreLineSpacing&quot;:1}"/>
            <p:cNvSpPr txBox="1"/>
            <p:nvPr/>
          </p:nvSpPr>
          <p:spPr>
            <a:xfrm>
              <a:off x="2152203" y="4227000"/>
              <a:ext cx="2314736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宋体" panose="02010600030101010101" pitchFamily="2" charset="-122"/>
                </a:rPr>
                <a:t>22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anose="02020603050405020304" pitchFamily="36"/>
                  <a:ea typeface="楷体" panose="02010609060101010101" pitchFamily="36" charset="-122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358" name="yt_shape_13358"/>
              <p:cNvSpPr txBox="1"/>
              <p:nvPr/>
            </p:nvSpPr>
            <p:spPr>
              <a:xfrm>
                <a:off x="540119" y="2123114"/>
                <a:ext cx="11492915" cy="225177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表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中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m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                  </a:t>
                </a:r>
                <a:r>
                  <a:rPr sz="17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n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                  </a:t>
                </a:r>
                <a:r>
                  <a:rPr sz="17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</a:t>
                </a:r>
                <a:r>
                  <a:rPr sz="100" spc="-100">
                    <a:latin typeface="Times New Roman" panose="02020603050405020304" pitchFamily="36"/>
                  </a:rPr>
                  <a:t>⁠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,isEnd"/>
                  </a:rPr>
                  <a:t>；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七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、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八年级各抽取的这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10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0_0d8b1,isEnd"/>
                  </a:rPr>
                  <a:t>名学生成绩的方差分别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则可判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sz="39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                  </a:t>
                </a:r>
                <a:r>
                  <a:rPr sz="15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36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altLang="zh-CN" sz="36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36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；（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  <a:sym typeface="_⨹_1_09743,isEnd"/>
                  </a:rPr>
                  <a:t>填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＞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”“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＜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”</a:t>
                </a:r>
              </a:p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或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”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sym typeface=",isEnd"/>
                  </a:rPr>
                  <a:t>）</a:t>
                </a:r>
              </a:p>
            </p:txBody>
          </p:sp>
        </mc:Choice>
        <mc:Fallback xmlns="">
          <p:sp>
            <p:nvSpPr>
              <p:cNvPr id="13358" name="yt_shape_133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123114"/>
                <a:ext cx="11492915" cy="2251770"/>
              </a:xfrm>
              <a:prstGeom prst="rect">
                <a:avLst/>
              </a:prstGeom>
              <a:blipFill rotWithShape="1">
                <a:blip r:embed="rId2"/>
                <a:stretch>
                  <a:fillRect l="-3" t="-14" r="4" b="-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/>
          <p:cNvSpPr txBox="1"/>
          <p:nvPr/>
        </p:nvSpPr>
        <p:spPr>
          <a:xfrm>
            <a:off x="3882283" y="207630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80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23882" y="207630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86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12543" y="3173588"/>
            <a:ext cx="1097661" cy="677685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＞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/>
              <p:cNvSpPr txBox="1"/>
              <p:nvPr/>
            </p:nvSpPr>
            <p:spPr>
              <a:xfrm>
                <a:off x="7177742" y="3173588"/>
                <a:ext cx="676910" cy="677685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36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0" lang="en-US" altLang="zh-CN" sz="36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kumimoji="0" lang="en-US" altLang="zh-CN" sz="36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kumimoji="0" lang="en-US" altLang="zh-CN" sz="15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742" y="3173588"/>
                <a:ext cx="676910" cy="677685"/>
              </a:xfrm>
              <a:prstGeom prst="rect">
                <a:avLst/>
              </a:prstGeom>
              <a:blipFill rotWithShape="1">
                <a:blip r:embed="rId3"/>
                <a:stretch>
                  <a:fillRect l="-50" t="-73" r="-982" b="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yt_shape_13356"/>
          <p:cNvSpPr txBox="1"/>
          <p:nvPr/>
        </p:nvSpPr>
        <p:spPr>
          <a:xfrm>
            <a:off x="762330" y="1484865"/>
            <a:ext cx="64857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根据以上信息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解答下列问题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0" name="yt_shape_13360"/>
          <p:cNvSpPr txBox="1"/>
          <p:nvPr/>
        </p:nvSpPr>
        <p:spPr>
          <a:xfrm>
            <a:off x="540119" y="1413108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若规定成绩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分及以上为优秀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46edc"/>
              </a:rPr>
              <a:t>八年级各有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名学生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请估计该校七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1_6dff9"/>
              </a:rPr>
              <a:t>八年级学生中成绩为优秀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的总人数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61" name="yt_shape_13361"/>
              <p:cNvSpPr txBox="1"/>
              <p:nvPr/>
            </p:nvSpPr>
            <p:spPr>
              <a:xfrm>
                <a:off x="540000" y="3125889"/>
                <a:ext cx="8636980" cy="80021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600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宋体" panose="02010600030101010101" pitchFamily="2" charset="-122"/>
                  </a:rPr>
                  <a:t>840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anose="02020603050405020304" pitchFamily="36"/>
                    <a:ea typeface="黑体" panose="02010609060101010101" pitchFamily="49" charset="-122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13361" name="yt_shape_133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125889"/>
                <a:ext cx="8636980" cy="800219"/>
              </a:xfrm>
              <a:prstGeom prst="rect">
                <a:avLst/>
              </a:prstGeom>
              <a:blipFill rotWithShape="1">
                <a:blip r:embed="rId2"/>
                <a:stretch>
                  <a:fillRect l="-3" t="-52" r="-1603" b="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63" name="yt_shape_13363"/>
          <p:cNvSpPr txBox="1"/>
          <p:nvPr/>
        </p:nvSpPr>
        <p:spPr>
          <a:xfrm>
            <a:off x="540119" y="397689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答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  <a:sym typeface="_⨹_22_4e5e9"/>
              </a:rPr>
              <a:t>估计该校七、八年级学生中成绩为优秀的总人数为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840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61" grpId="0" build="allAtOnce"/>
      <p:bldP spid="1336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0" name="yt_shape_13220"/>
          <p:cNvSpPr txBox="1"/>
          <p:nvPr/>
        </p:nvSpPr>
        <p:spPr>
          <a:xfrm>
            <a:off x="540119" y="2092955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考点一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黑体" panose="02010609060101010101" pitchFamily="49" charset="-122"/>
              </a:rPr>
              <a:t>平均数与加权平均数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一组数据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的平均数是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1be25"/>
              </a:rPr>
              <a:t>的值为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3222" name="yt_table_13222" title="H_43.2"/>
          <p:cNvGraphicFramePr>
            <a:graphicFrameLocks noGrp="1"/>
          </p:cNvGraphicFramePr>
          <p:nvPr/>
        </p:nvGraphicFramePr>
        <p:xfrm>
          <a:off x="540085" y="3856525"/>
          <a:ext cx="8873492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5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1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465" indent="-672465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 7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367683" y="3143429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4" name="yt_shape_13224"/>
          <p:cNvSpPr txBox="1"/>
          <p:nvPr/>
        </p:nvSpPr>
        <p:spPr>
          <a:xfrm>
            <a:off x="540120" y="167648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辽宁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数学老师布置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9_eadb0,isEnd"/>
              </a:rPr>
              <a:t>道选择题作为课堂练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并将全班同学的得分情况绘制成下表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5_87e01,isEnd"/>
              </a:rPr>
              <a:t>则全班同学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这次课堂练习的平均成绩是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graphicFrame>
        <p:nvGraphicFramePr>
          <p:cNvPr id="13225" name="yt_table_13225" title="H_100.8"/>
          <p:cNvGraphicFramePr>
            <a:graphicFrameLocks noGrp="1"/>
          </p:cNvGraphicFramePr>
          <p:nvPr/>
        </p:nvGraphicFramePr>
        <p:xfrm>
          <a:off x="540000" y="3541633"/>
          <a:ext cx="11111998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94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66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6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78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成绩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分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人数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人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6414347" y="2726962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86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7" name="yt_shape_13227"/>
          <p:cNvSpPr txBox="1"/>
          <p:nvPr/>
        </p:nvSpPr>
        <p:spPr>
          <a:xfrm>
            <a:off x="540119" y="241800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的平均数是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4_094ad,isEnd"/>
              </a:rPr>
              <a:t>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则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</a:t>
            </a:r>
            <a:r>
              <a:rPr sz="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df653,isEnd"/>
              </a:rPr>
              <a:t>的平均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100" spc="-100">
                <a:latin typeface="Times New Roman" panose="02020603050405020304" pitchFamily="36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.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79133" y="2919837"/>
            <a:ext cx="1070865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11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26471" y="3468477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8" name="yt_shape_13228"/>
          <p:cNvSpPr txBox="1"/>
          <p:nvPr/>
        </p:nvSpPr>
        <p:spPr>
          <a:xfrm>
            <a:off x="540120" y="878362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某商场准备招聘一名员工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现有甲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乙两人竞聘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_⨹_1_ef9b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通过计算机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语言和商品知识三项测试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6_0bd5d"/>
              </a:rPr>
              <a:t>他们各自的成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百分制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如下表所示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graphicFrame>
        <p:nvGraphicFramePr>
          <p:cNvPr id="13229" name="yt_table_13229" title="H_151.2"/>
          <p:cNvGraphicFramePr>
            <a:graphicFrameLocks noGrp="1"/>
          </p:cNvGraphicFramePr>
          <p:nvPr/>
        </p:nvGraphicFramePr>
        <p:xfrm>
          <a:off x="540000" y="2615282"/>
          <a:ext cx="11111998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69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9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90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4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应聘者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计算机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语言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黑体" panose="02010609060101010101" pitchFamily="49" charset="-122"/>
                        </a:rPr>
                        <a:t>商品知识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60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楷体" panose="02010609060101010101" pitchFamily="36" charset="-122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70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36"/>
                          <a:ea typeface="宋体" panose="02010600030101010101" pitchFamily="2" charset="-122"/>
                        </a:rPr>
                        <a:t>60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231" name="yt_shape_13231"/>
          <p:cNvSpPr txBox="1"/>
          <p:nvPr/>
        </p:nvSpPr>
        <p:spPr>
          <a:xfrm>
            <a:off x="540119" y="4503197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若商场对计算机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3_b4f9c,isEnd"/>
              </a:rPr>
              <a:t>语言和商品知识的成绩分别按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的比确定最终成绩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通过计算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3_d3e48,isEnd"/>
              </a:rPr>
              <a:t>应该录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用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                  </a:t>
            </a:r>
            <a:r>
              <a:rPr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填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甲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,isEnd"/>
              </a:rPr>
              <a:t>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120210" y="5013067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黑体" panose="02010609060101010101" pitchFamily="49" charset="-122"/>
                <a:cs typeface="+mn-cs"/>
              </a:rPr>
              <a:t>甲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36"/>
                <a:ea typeface="宋体" panose="02010600030101010101" pitchFamily="2" charset="-122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2" name="yt_shape_13232"/>
          <p:cNvSpPr txBox="1"/>
          <p:nvPr/>
        </p:nvSpPr>
        <p:spPr>
          <a:xfrm>
            <a:off x="540119" y="946193"/>
            <a:ext cx="11492915" cy="536300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Times New Roman" panose="02020603050405020304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楷体" panose="02010609060101010101" pitchFamily="36" charset="-122"/>
              </a:rPr>
              <a:t>厦门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6_1ac0b"/>
              </a:rPr>
              <a:t>李明为了解某品牌新能源乘用车的需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求情况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从该品牌乘用车某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店收集到以下信息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2_aebd1"/>
              </a:rPr>
              <a:t>材料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该品牌某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4S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年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月和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10_81cf1"/>
              </a:rPr>
              <a:t>月各级别新能源乘用车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9_e0eec"/>
              </a:rPr>
              <a:t>的平均销售情况统计</a:t>
            </a:r>
            <a:r>
              <a:rPr lang="zh-CN" altLang="en-US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  <a:sym typeface="_⨹_9_e0eec"/>
              </a:rPr>
              <a:t>图：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anose="02020603050405020304" pitchFamily="36"/>
                <a:ea typeface="宋体" panose="02010600030101010101" pitchFamily="2" charset="-122"/>
              </a:rPr>
            </a:br>
            <a:endParaRPr lang="en-US" altLang="zh-CN" sz="2200" b="0" i="0" u="none">
              <a:solidFill>
                <a:srgbClr val="1EE3CF"/>
              </a:solidFill>
              <a:effectLst/>
              <a:latin typeface="Times New Roman" panose="02020603050405020304" pitchFamily="36"/>
              <a:ea typeface="宋体" panose="02010600030101010101" pitchFamily="2" charset="-122"/>
            </a:endParaRPr>
          </a:p>
        </p:txBody>
      </p:sp>
      <p:pic>
        <p:nvPicPr>
          <p:cNvPr id="3" name="yt_shape_173137325839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262" y="3212985"/>
            <a:ext cx="6548627" cy="2732049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56</TotalTime>
  <Words>1592</Words>
  <Application>Microsoft Office PowerPoint</Application>
  <PresentationFormat>宽屏</PresentationFormat>
  <Paragraphs>331</Paragraphs>
  <Slides>43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147" baseType="lpstr">
      <vt:lpstr>,isEnd</vt:lpstr>
      <vt:lpstr>_⨹_1_09743,isEnd</vt:lpstr>
      <vt:lpstr>_⨹_1_0cbc6,isEnd</vt:lpstr>
      <vt:lpstr>_⨹_1_11e70</vt:lpstr>
      <vt:lpstr>_⨹_1_14ca7,isEnd</vt:lpstr>
      <vt:lpstr>_⨹_1_206dd</vt:lpstr>
      <vt:lpstr>_⨹_1_23838</vt:lpstr>
      <vt:lpstr>_⨹_1_27dd0,isEnd</vt:lpstr>
      <vt:lpstr>_⨹_1_483aa</vt:lpstr>
      <vt:lpstr>_⨹_1_5ac27,isEnd</vt:lpstr>
      <vt:lpstr>_⨹_1_5b690</vt:lpstr>
      <vt:lpstr>_⨹_1_5d1db</vt:lpstr>
      <vt:lpstr>_⨹_1_645fe</vt:lpstr>
      <vt:lpstr>_⨹_1_72741</vt:lpstr>
      <vt:lpstr>_⨹_1_83e0e,isEnd</vt:lpstr>
      <vt:lpstr>_⨹_1_96374</vt:lpstr>
      <vt:lpstr>_⨹_1_9993e</vt:lpstr>
      <vt:lpstr>_⨹_1_a6d35</vt:lpstr>
      <vt:lpstr>_⨹_1_a8751</vt:lpstr>
      <vt:lpstr>_⨹_1_a8dfa</vt:lpstr>
      <vt:lpstr>_⨹_1_cb403,isEnd</vt:lpstr>
      <vt:lpstr>_⨹_1_d1a5c</vt:lpstr>
      <vt:lpstr>_⨹_1_dbea3</vt:lpstr>
      <vt:lpstr>_⨹_1_eca3e</vt:lpstr>
      <vt:lpstr>_⨹_1_ef9bd</vt:lpstr>
      <vt:lpstr>_⨹_10_0d8b1,isEnd</vt:lpstr>
      <vt:lpstr>_⨹_10_81cf1</vt:lpstr>
      <vt:lpstr>_⨹_10_8ee12,isEnd</vt:lpstr>
      <vt:lpstr>_⨹_10_9a5f4</vt:lpstr>
      <vt:lpstr>_⨹_11_6dff9</vt:lpstr>
      <vt:lpstr>_⨹_12_85b06</vt:lpstr>
      <vt:lpstr>_⨹_12_aa473</vt:lpstr>
      <vt:lpstr>_⨹_13_b26a0</vt:lpstr>
      <vt:lpstr>_⨹_13_b4f9c,isEnd</vt:lpstr>
      <vt:lpstr>_⨹_14_5ddc4</vt:lpstr>
      <vt:lpstr>_⨹_14_68956</vt:lpstr>
      <vt:lpstr>_⨹_16_1ac0b</vt:lpstr>
      <vt:lpstr>_⨹_18_47867</vt:lpstr>
      <vt:lpstr>_⨹_18_d8171</vt:lpstr>
      <vt:lpstr>_⨹_2_45100</vt:lpstr>
      <vt:lpstr>_⨹_2_78424,isEnd</vt:lpstr>
      <vt:lpstr>_⨹_2_869f7</vt:lpstr>
      <vt:lpstr>_⨹_2_98f64</vt:lpstr>
      <vt:lpstr>_⨹_2_a5989</vt:lpstr>
      <vt:lpstr>_⨹_2_aebd1</vt:lpstr>
      <vt:lpstr>_⨹_2_e6ad4</vt:lpstr>
      <vt:lpstr>_⨹_20_38107</vt:lpstr>
      <vt:lpstr>_⨹_20_38dfb</vt:lpstr>
      <vt:lpstr>_⨹_21_398eb</vt:lpstr>
      <vt:lpstr>_⨹_22_4e5e9</vt:lpstr>
      <vt:lpstr>_⨹_22_97c92</vt:lpstr>
      <vt:lpstr>_⨹_22_bc2fc</vt:lpstr>
      <vt:lpstr>_⨹_22_de97e</vt:lpstr>
      <vt:lpstr>_⨹_3_1be25</vt:lpstr>
      <vt:lpstr>_⨹_3_94f09,isEnd</vt:lpstr>
      <vt:lpstr>_⨹_3_d3e48,isEnd</vt:lpstr>
      <vt:lpstr>_⨹_3_df653,isEnd</vt:lpstr>
      <vt:lpstr>_⨹_3_e19dd</vt:lpstr>
      <vt:lpstr>_⨹_4_094ad,isEnd</vt:lpstr>
      <vt:lpstr>_⨹_4_0da0a</vt:lpstr>
      <vt:lpstr>_⨹_4_372a5</vt:lpstr>
      <vt:lpstr>_⨹_5_0efba,isEnd</vt:lpstr>
      <vt:lpstr>_⨹_5_112ae</vt:lpstr>
      <vt:lpstr>_⨹_5_27b6f</vt:lpstr>
      <vt:lpstr>_⨹_5_28ac7</vt:lpstr>
      <vt:lpstr>_⨹_5_3c30d</vt:lpstr>
      <vt:lpstr>_⨹_5_3f1be</vt:lpstr>
      <vt:lpstr>_⨹_5_46edc</vt:lpstr>
      <vt:lpstr>_⨹_5_87e01,isEnd</vt:lpstr>
      <vt:lpstr>_⨹_5_9fb1c</vt:lpstr>
      <vt:lpstr>_⨹_5_ae5b7</vt:lpstr>
      <vt:lpstr>_⨹_5_b1f01</vt:lpstr>
      <vt:lpstr>_⨹_5_c5025</vt:lpstr>
      <vt:lpstr>_⨹_6_0bd5d</vt:lpstr>
      <vt:lpstr>_⨹_6_61722</vt:lpstr>
      <vt:lpstr>_⨹_6_74ffe</vt:lpstr>
      <vt:lpstr>_⨹_6_a0812</vt:lpstr>
      <vt:lpstr>_⨹_6_bc290</vt:lpstr>
      <vt:lpstr>_⨹_6_d585f</vt:lpstr>
      <vt:lpstr>_⨹_7_f70dc,isEnd</vt:lpstr>
      <vt:lpstr>_⨹_8_15eb7</vt:lpstr>
      <vt:lpstr>_⨹_8_27e3b,isEnd</vt:lpstr>
      <vt:lpstr>_⨹_8_9e0dd,isEnd</vt:lpstr>
      <vt:lpstr>_⨹_8_a4f25</vt:lpstr>
      <vt:lpstr>_⨹_8_d028e,isEnd</vt:lpstr>
      <vt:lpstr>_⨹_8_d4fca</vt:lpstr>
      <vt:lpstr>_⨹_8_fccd7</vt:lpstr>
      <vt:lpstr>_⨹_9_02722</vt:lpstr>
      <vt:lpstr>_⨹_9_b5926</vt:lpstr>
      <vt:lpstr>_⨹_9_c873b</vt:lpstr>
      <vt:lpstr>_⨹_9_e0eec</vt:lpstr>
      <vt:lpstr>_⨹_9_eadb0,isEnd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Administrator</cp:lastModifiedBy>
  <cp:revision>38</cp:revision>
  <dcterms:created xsi:type="dcterms:W3CDTF">2024-11-12T00:51:00Z</dcterms:created>
  <dcterms:modified xsi:type="dcterms:W3CDTF">2024-11-24T02:52:05Z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